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066799"/>
          </a:xfrm>
          <a:solidFill>
            <a:schemeClr val="accent3">
              <a:lumMod val="75000"/>
            </a:schemeClr>
          </a:solidFill>
        </p:spPr>
        <p:txBody>
          <a:bodyPr>
            <a:normAutofit fontScale="90000"/>
          </a:bodyPr>
          <a:lstStyle/>
          <a:p>
            <a:r>
              <a:rPr lang="en-US" dirty="0" smtClean="0"/>
              <a:t>ACCOUNTING FOR SHARE CAPITAL</a:t>
            </a:r>
            <a:endParaRPr lang="en-US" dirty="0"/>
          </a:p>
        </p:txBody>
      </p:sp>
      <p:sp>
        <p:nvSpPr>
          <p:cNvPr id="3" name="Subtitle 2"/>
          <p:cNvSpPr>
            <a:spLocks noGrp="1"/>
          </p:cNvSpPr>
          <p:nvPr>
            <p:ph type="subTitle" idx="1"/>
          </p:nvPr>
        </p:nvSpPr>
        <p:spPr>
          <a:solidFill>
            <a:schemeClr val="accent2">
              <a:lumMod val="60000"/>
              <a:lumOff val="40000"/>
            </a:schemeClr>
          </a:solidFill>
        </p:spPr>
        <p:txBody>
          <a:bodyPr>
            <a:normAutofit fontScale="47500" lnSpcReduction="20000"/>
          </a:bodyPr>
          <a:lstStyle/>
          <a:p>
            <a:r>
              <a:rPr lang="en-US" dirty="0">
                <a:solidFill>
                  <a:srgbClr val="000000"/>
                </a:solidFill>
                <a:ea typeface="Calibri"/>
                <a:cs typeface="Kartika"/>
              </a:rPr>
              <a:t>The Section 3 (1) (i) of the Company Act of 1956 defines an </a:t>
            </a:r>
            <a:r>
              <a:rPr lang="en-US" dirty="0" err="1">
                <a:solidFill>
                  <a:srgbClr val="000000"/>
                </a:solidFill>
                <a:ea typeface="Calibri"/>
                <a:cs typeface="Kartika"/>
              </a:rPr>
              <a:t>organisation</a:t>
            </a:r>
            <a:r>
              <a:rPr lang="en-US" dirty="0">
                <a:solidFill>
                  <a:srgbClr val="000000"/>
                </a:solidFill>
                <a:ea typeface="Calibri"/>
                <a:cs typeface="Kartika"/>
              </a:rPr>
              <a:t> as a company that is formed and registered under the Act or any existing company that is formed and registered under any earlier company laws. In general, a company is an artificial person, created by law that has a separate legal entity, </a:t>
            </a:r>
            <a:r>
              <a:rPr lang="en-US" dirty="0" err="1">
                <a:solidFill>
                  <a:srgbClr val="000000"/>
                </a:solidFill>
                <a:ea typeface="Calibri"/>
                <a:cs typeface="Kartika"/>
              </a:rPr>
              <a:t>perpectual</a:t>
            </a:r>
            <a:r>
              <a:rPr lang="en-US" dirty="0">
                <a:solidFill>
                  <a:srgbClr val="000000"/>
                </a:solidFill>
                <a:ea typeface="Calibri"/>
                <a:cs typeface="Kartika"/>
              </a:rPr>
              <a:t> succession, common seal and has limited liability. It is a voluntary association of person who together contributes in the capital of the company to do business.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
            <a:ext cx="41148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7665"/>
            <a:ext cx="2253803" cy="135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3048000"/>
            <a:ext cx="7162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36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133600"/>
            <a:ext cx="8458200" cy="4524315"/>
          </a:xfrm>
          <a:prstGeom prst="rect">
            <a:avLst/>
          </a:prstGeom>
        </p:spPr>
        <p:txBody>
          <a:bodyPr wrap="square">
            <a:spAutoFit/>
          </a:bodyPr>
          <a:lstStyle/>
          <a:p>
            <a:r>
              <a:rPr lang="en-US" u="sng" dirty="0">
                <a:solidFill>
                  <a:srgbClr val="FF0000"/>
                </a:solidFill>
              </a:rPr>
              <a:t>Kinds of Companies </a:t>
            </a:r>
            <a:endParaRPr lang="en-US" u="sng" dirty="0" smtClean="0">
              <a:solidFill>
                <a:srgbClr val="FF0000"/>
              </a:solidFill>
            </a:endParaRPr>
          </a:p>
          <a:p>
            <a:r>
              <a:rPr lang="en-US" dirty="0"/>
              <a:t>Companies can be classified either on the basis of the </a:t>
            </a:r>
            <a:r>
              <a:rPr lang="en-US" b="1" u="sng" dirty="0">
                <a:solidFill>
                  <a:srgbClr val="002060"/>
                </a:solidFill>
              </a:rPr>
              <a:t>liability of its members or on the basis of the number of </a:t>
            </a:r>
            <a:r>
              <a:rPr lang="en-US" b="1" u="sng" dirty="0" smtClean="0">
                <a:solidFill>
                  <a:srgbClr val="002060"/>
                </a:solidFill>
              </a:rPr>
              <a:t>members</a:t>
            </a:r>
          </a:p>
          <a:p>
            <a:r>
              <a:rPr lang="en-US" dirty="0">
                <a:solidFill>
                  <a:srgbClr val="FF0000"/>
                </a:solidFill>
              </a:rPr>
              <a:t>Companies Limited by Shares</a:t>
            </a:r>
            <a:r>
              <a:rPr lang="en-US" dirty="0"/>
              <a:t>: In this case, the liability of its members is limited to the extent of the nominal value of shares held by them. If a member has paid the full amount of the shares, there is no liability on his part whatsoever may be for the debts of the company. He need not pay a single paise from his private property. However, if there is 2020-21 Accounting for Share Capital 3 any liability involved, it can be enforced during the existence of the company as well as during the winding up. </a:t>
            </a:r>
            <a:endParaRPr lang="en-US" dirty="0" smtClean="0"/>
          </a:p>
          <a:p>
            <a:r>
              <a:rPr lang="en-US" dirty="0" smtClean="0">
                <a:solidFill>
                  <a:srgbClr val="FF0000"/>
                </a:solidFill>
              </a:rPr>
              <a:t>(</a:t>
            </a:r>
            <a:r>
              <a:rPr lang="en-US" dirty="0">
                <a:solidFill>
                  <a:srgbClr val="FF0000"/>
                </a:solidFill>
              </a:rPr>
              <a:t>ii) Companies Limited by Guarantee</a:t>
            </a:r>
            <a:r>
              <a:rPr lang="en-US" dirty="0"/>
              <a:t>: In this case, the liability of its members is limited to the amount they undertake to contribute in the event of the company being wound up. Thus, the liability of the members will arise only in the event of its winding up. </a:t>
            </a:r>
            <a:endParaRPr lang="en-US" dirty="0" smtClean="0"/>
          </a:p>
          <a:p>
            <a:r>
              <a:rPr lang="en-US" dirty="0" smtClean="0"/>
              <a:t>(</a:t>
            </a:r>
            <a:r>
              <a:rPr lang="en-US" dirty="0">
                <a:solidFill>
                  <a:srgbClr val="FF0000"/>
                </a:solidFill>
              </a:rPr>
              <a:t>iii) Unlimited Companies</a:t>
            </a:r>
            <a:r>
              <a:rPr lang="en-US" dirty="0"/>
              <a:t>: When there is no limit on the liability of its members, the company is called an unlimited company. When the company’s property is not sufficient to pay off its debts, the private property of its members can be used for the purpose. In other words, the creditors can claim their dues from its members.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590"/>
            <a:ext cx="4114800" cy="959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66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45491"/>
            <a:ext cx="8686800" cy="5078313"/>
          </a:xfrm>
          <a:prstGeom prst="rect">
            <a:avLst/>
          </a:prstGeom>
        </p:spPr>
        <p:txBody>
          <a:bodyPr wrap="square">
            <a:spAutoFit/>
          </a:bodyPr>
          <a:lstStyle/>
          <a:p>
            <a:endParaRPr lang="en-US" u="sng" dirty="0" smtClean="0">
              <a:solidFill>
                <a:srgbClr val="FF0000"/>
              </a:solidFill>
            </a:endParaRPr>
          </a:p>
          <a:p>
            <a:endParaRPr lang="en-US" u="sng" dirty="0">
              <a:solidFill>
                <a:srgbClr val="FF0000"/>
              </a:solidFill>
            </a:endParaRPr>
          </a:p>
          <a:p>
            <a:r>
              <a:rPr lang="en-US" u="sng" dirty="0" smtClean="0">
                <a:solidFill>
                  <a:srgbClr val="FF0000"/>
                </a:solidFill>
              </a:rPr>
              <a:t>On </a:t>
            </a:r>
            <a:r>
              <a:rPr lang="en-US" u="sng" dirty="0">
                <a:solidFill>
                  <a:srgbClr val="FF0000"/>
                </a:solidFill>
              </a:rPr>
              <a:t>the basis of the number of members, companies can be divided into three categories as follows: </a:t>
            </a:r>
            <a:endParaRPr lang="en-US" u="sng" dirty="0" smtClean="0">
              <a:solidFill>
                <a:srgbClr val="FF0000"/>
              </a:solidFill>
            </a:endParaRPr>
          </a:p>
          <a:p>
            <a:pPr marL="400050" indent="-400050">
              <a:buAutoNum type="romanLcParenBoth"/>
            </a:pPr>
            <a:r>
              <a:rPr lang="en-US" dirty="0" smtClean="0"/>
              <a:t>Public </a:t>
            </a:r>
            <a:r>
              <a:rPr lang="en-US" dirty="0"/>
              <a:t>Company: A public company means a company which (a) is not a private company; (b) is a company which is not a subsidiary of a private company. </a:t>
            </a:r>
            <a:endParaRPr lang="en-US" dirty="0" smtClean="0"/>
          </a:p>
          <a:p>
            <a:pPr marL="400050" indent="-400050">
              <a:buAutoNum type="romanLcParenBoth"/>
            </a:pPr>
            <a:r>
              <a:rPr lang="en-US" dirty="0" smtClean="0"/>
              <a:t>(</a:t>
            </a:r>
            <a:r>
              <a:rPr lang="en-US" dirty="0"/>
              <a:t>ii) Private Company: A private company is one which by its articles of association: (a) Restricts the right to transfer its shares; (b) A private company must have at least 2 persons, except in case of one person company; (c) Limits the number of its members to 200 (excluding its employees); </a:t>
            </a:r>
            <a:endParaRPr lang="en-US" dirty="0" smtClean="0"/>
          </a:p>
          <a:p>
            <a:pPr marL="400050" indent="-400050">
              <a:buAutoNum type="romanLcParenBoth"/>
            </a:pPr>
            <a:r>
              <a:rPr lang="en-US" dirty="0" smtClean="0"/>
              <a:t>(</a:t>
            </a:r>
            <a:r>
              <a:rPr lang="en-US" dirty="0"/>
              <a:t>iii) One Person Company (OPC): Sec. 2 (62) of the companies Act, 2013, defines OPC as a “company which has only one person as a member”. Rule 3 of the Companies (Incorporation) Rules, 2014 provides that: </a:t>
            </a:r>
            <a:endParaRPr lang="en-US" dirty="0" smtClean="0"/>
          </a:p>
          <a:p>
            <a:r>
              <a:rPr lang="en-US" dirty="0" smtClean="0"/>
              <a:t>(</a:t>
            </a:r>
            <a:r>
              <a:rPr lang="en-US" dirty="0"/>
              <a:t>a) Only a natural person being an Indian citizen and resident in India can form one person company, </a:t>
            </a:r>
            <a:endParaRPr lang="en-US" dirty="0" smtClean="0"/>
          </a:p>
          <a:p>
            <a:r>
              <a:rPr lang="en-US" dirty="0" smtClean="0"/>
              <a:t>(</a:t>
            </a:r>
            <a:r>
              <a:rPr lang="en-US" dirty="0"/>
              <a:t>b) It cannot carry out non-banking financial investment activities. </a:t>
            </a:r>
            <a:endParaRPr lang="en-US" dirty="0" smtClean="0"/>
          </a:p>
          <a:p>
            <a:r>
              <a:rPr lang="en-US" dirty="0" smtClean="0"/>
              <a:t>(</a:t>
            </a:r>
            <a:r>
              <a:rPr lang="en-US" dirty="0"/>
              <a:t>c) Its paid up share capital is not more than Rs. 50 Lakhs </a:t>
            </a:r>
            <a:endParaRPr lang="en-US" dirty="0" smtClean="0"/>
          </a:p>
          <a:p>
            <a:r>
              <a:rPr lang="en-US" dirty="0" smtClean="0"/>
              <a:t>(</a:t>
            </a:r>
            <a:r>
              <a:rPr lang="en-US" dirty="0"/>
              <a:t>d) Its average annual turnover of three years does not exceed Rs. 2 Crores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590"/>
            <a:ext cx="41148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70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 : The shares which get&#10;preferential right in respect of :&#10;(a) Right of dividend&#10;(b) Repayment of capital on winding u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0"/>
            <a:ext cx="60769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590"/>
            <a:ext cx="41148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14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1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696200" cy="45624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590"/>
            <a:ext cx="41148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308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D Deli Ltd. invited applications for 20,000 Equity shares of Rs&#10;10 each at the issue price of Rs. 10. The Amount payab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553200" cy="47375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790"/>
            <a:ext cx="4114800" cy="103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40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tes to Accounts&#10;1. Share Capital&#10;Authorised Capital&#10;… Equity Shares of Rs. 10 each&#10;Issued Capital&#10;20,000 Equity Shares 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6076950" cy="45624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590"/>
            <a:ext cx="41148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0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7763"/>
            <a:ext cx="8153399" cy="540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790"/>
            <a:ext cx="4114800" cy="103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7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590"/>
            <a:ext cx="41148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400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584</Words>
  <Application>Microsoft Office PowerPoint</Application>
  <PresentationFormat>On-screen Show (4:3)</PresentationFormat>
  <Paragraphs>17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ACCOUNTING FOR SHARE CAPITAL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CAPITAL ACCOUNT </dc:title>
  <dc:creator>Signature</dc:creator>
  <cp:lastModifiedBy>Signature</cp:lastModifiedBy>
  <cp:revision>15</cp:revision>
  <dcterms:created xsi:type="dcterms:W3CDTF">2006-08-16T00:00:00Z</dcterms:created>
  <dcterms:modified xsi:type="dcterms:W3CDTF">2020-08-12T04:21:28Z</dcterms:modified>
</cp:coreProperties>
</file>